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Proxima Nova"/>
      <p:regular r:id="rId35"/>
      <p:bold r:id="rId36"/>
      <p:italic r:id="rId37"/>
      <p:boldItalic r:id="rId38"/>
    </p:embeddedFont>
    <p:embeddedFont>
      <p:font typeface="Proxima Nova Semibold"/>
      <p:regular r:id="rId39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Semibold-bold.fntdata"/><Relationship Id="rId41" Type="http://schemas.openxmlformats.org/officeDocument/2006/relationships/font" Target="fonts/ProximaNova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ProximaNova-regular.fntdata"/><Relationship Id="rId34" Type="http://schemas.openxmlformats.org/officeDocument/2006/relationships/slide" Target="slides/slide30.xml"/><Relationship Id="rId37" Type="http://schemas.openxmlformats.org/officeDocument/2006/relationships/font" Target="fonts/ProximaNova-italic.fntdata"/><Relationship Id="rId36" Type="http://schemas.openxmlformats.org/officeDocument/2006/relationships/font" Target="fonts/ProximaNova-bold.fntdata"/><Relationship Id="rId39" Type="http://schemas.openxmlformats.org/officeDocument/2006/relationships/font" Target="fonts/ProximaNovaSemibold-regular.fntdata"/><Relationship Id="rId38" Type="http://schemas.openxmlformats.org/officeDocument/2006/relationships/font" Target="fonts/ProximaNova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306d5a0c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306d5a0c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38717cc98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38717cc98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3980b8a7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3980b8a7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338717cc98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338717cc98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38717cc98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38717cc98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3980b8a7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3980b8a7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38717cc98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338717cc98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8717cc98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338717cc98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338717cc98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338717cc98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38717cc98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38717cc98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38717cc98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38717cc98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8717cc9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338717cc9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3980b8a77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3980b8a77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3980b8a7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3980b8a7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3980b8a77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33980b8a77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3980b8a77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3980b8a77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3980b8a77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3980b8a77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4735a6af4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4735a6af4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3980b8a77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3980b8a77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3980b8a77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3980b8a77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3980b8a77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3980b8a77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3980b8a77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33980b8a77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8717cc98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338717cc98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8717cc98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338717cc98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38717cc9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38717cc9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338717cc98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338717cc98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8717cc98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38717cc98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38717cc98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38717cc98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38717cc98d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38717cc98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38717cc98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338717cc98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7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60.png"/><Relationship Id="rId4" Type="http://schemas.openxmlformats.org/officeDocument/2006/relationships/image" Target="../media/image16.png"/><Relationship Id="rId5" Type="http://schemas.openxmlformats.org/officeDocument/2006/relationships/image" Target="../media/image5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5.png"/><Relationship Id="rId4" Type="http://schemas.openxmlformats.org/officeDocument/2006/relationships/image" Target="../media/image50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22" name="Google Shape;22;p2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5" name="Google Shape;125;p11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1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1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2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2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8" name="Google Shape;148;p12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12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3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1" name="Google Shape;161;p1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4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4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4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8" name="Google Shape;168;p14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3" name="Google Shape;183;p1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4" name="Google Shape;184;p15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3" name="Google Shape;193;p16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7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17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3" name="Google Shape;203;p17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17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17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8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8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8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18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18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18" name="Google Shape;218;p18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7" name="Google Shape;227;p19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28" name="Google Shape;228;p19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1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5" name="Google Shape;235;p20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6" name="Google Shape;236;p2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" name="Google Shape;37;p3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43" name="Google Shape;243;p2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2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/>
          <p:nvPr/>
        </p:nvSpPr>
        <p:spPr>
          <a:xfrm>
            <a:off x="-27850" y="417810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6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1" name="Google Shape;251;p22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22"/>
          <p:cNvSpPr txBox="1"/>
          <p:nvPr>
            <p:ph idx="1" type="subTitle"/>
          </p:nvPr>
        </p:nvSpPr>
        <p:spPr>
          <a:xfrm>
            <a:off x="166700" y="42767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3" name="Google Shape;253;p22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9" name="Google Shape;259;p2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0" name="Google Shape;260;p2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75" name="Google Shape;275;p2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5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2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9" name="Google Shape;289;p25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2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2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7" name="Google Shape;307;p26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7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8" name="Google Shape;318;p27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9" name="Google Shape;319;p27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1" name="Google Shape;321;p2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8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4" name="Google Shape;334;p28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36" name="Google Shape;336;p28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37" name="Google Shape;337;p28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38" name="Google Shape;338;p28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6" name="Google Shape;346;p29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48" name="Google Shape;348;p29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49" name="Google Shape;349;p29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0" name="Google Shape;350;p29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7" name="Google Shape;357;p30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30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59" name="Google Shape;359;p30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0" name="Google Shape;360;p30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0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4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" name="Google Shape;55;p4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1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5" name="Google Shape;365;p31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6" name="Google Shape;366;p31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73" name="Google Shape;37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1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31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0" name="Google Shape;380;p3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2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2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32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4" name="Google Shape;394;p32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5" name="Google Shape;395;p32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6" name="Google Shape;396;p32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7" name="Google Shape;397;p32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8" name="Google Shape;398;p32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9" name="Google Shape;399;p32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00" name="Google Shape;400;p3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3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3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3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3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3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3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3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3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3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3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3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5" name="Google Shape;415;p33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33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17" name="Google Shape;417;p33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18" name="Google Shape;418;p33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19" name="Google Shape;419;p33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4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27" name="Google Shape;427;p34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8" name="Google Shape;428;p34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34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34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3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32" name="Google Shape;43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5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35" name="Google Shape;435;p35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436" name="Google Shape;436;p35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35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35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35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35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5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46" name="Google Shape;446;p35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47" name="Google Shape;447;p35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48" name="Google Shape;448;p35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49" name="Google Shape;449;p35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0" name="Google Shape;450;p3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6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3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6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" name="Google Shape;460;p3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6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65" name="Google Shape;465;p3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7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75" name="Google Shape;475;p37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8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2" name="Google Shape;482;p38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6" name="Google Shape;4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9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8" name="Google Shape;488;p39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0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0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0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0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0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0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0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504" name="Google Shape;5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41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508" name="Google Shape;508;p4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0" name="Google Shape;510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2" name="Google Shape;512;p4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3" name="Google Shape;513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41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515" name="Google Shape;515;p4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7" name="Google Shape;51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4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9" name="Google Shape;519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0" name="Google Shape;520;p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21" name="Google Shape;521;p41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522" name="Google Shape;522;p4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4" name="Google Shape;524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6" name="Google Shape;526;p4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7" name="Google Shape;52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41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529" name="Google Shape;5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2" name="Google Shape;532;p42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533" name="Google Shape;533;p4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7" name="Google Shape;53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0" name="Google Shape;54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4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42" name="Google Shape;542;p42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543" name="Google Shape;543;p4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47" name="Google Shape;54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" name="Google Shape;550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" name="Google Shape;551;p42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552" name="Google Shape;552;p4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6" name="Google Shape;556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0" name="Google Shape;560;p42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42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3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3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43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568" name="Google Shape;568;p43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569" name="Google Shape;569;p43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70" name="Google Shape;570;p4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4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4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4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4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4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4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1" name="Google Shape;581;p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4" name="Google Shape;584;p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4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5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5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5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5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5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5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5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5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4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4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5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1" name="Google Shape;601;p45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2" name="Google Shape;602;p45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3" name="Google Shape;603;p4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46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6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6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6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6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4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6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46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7" name="Google Shape;617;p4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7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7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7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47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47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47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47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635" name="Google Shape;635;p47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47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7" name="Google Shape;637;p47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8" name="Google Shape;638;p47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9" name="Google Shape;639;p47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0" name="Google Shape;640;p47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1" name="Google Shape;641;p47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2" name="Google Shape;642;p47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3" name="Google Shape;643;p47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44" name="Google Shape;644;p4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8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8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8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55" name="Google Shape;655;p48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6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7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7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8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8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8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9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0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0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8.png"/><Relationship Id="rId4" Type="http://schemas.openxmlformats.org/officeDocument/2006/relationships/hyperlink" Target="http://drive.google.com/file/d/10u8CqDuCqyF32jOjlt3hkG5nIyeMwjgq/view" TargetMode="External"/><Relationship Id="rId5" Type="http://schemas.openxmlformats.org/officeDocument/2006/relationships/image" Target="../media/image7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8.png"/><Relationship Id="rId4" Type="http://schemas.openxmlformats.org/officeDocument/2006/relationships/hyperlink" Target="http://drive.google.com/file/d/1rJ8bORKgWyeRAibf9cXPAdN2CUefHyr9/view" TargetMode="External"/><Relationship Id="rId5" Type="http://schemas.openxmlformats.org/officeDocument/2006/relationships/image" Target="../media/image6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jpg"/><Relationship Id="rId4" Type="http://schemas.openxmlformats.org/officeDocument/2006/relationships/image" Target="../media/image82.png"/><Relationship Id="rId5" Type="http://schemas.openxmlformats.org/officeDocument/2006/relationships/image" Target="../media/image6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" TargetMode="External"/><Relationship Id="rId4" Type="http://schemas.openxmlformats.org/officeDocument/2006/relationships/image" Target="../media/image78.png"/><Relationship Id="rId5" Type="http://schemas.openxmlformats.org/officeDocument/2006/relationships/hyperlink" Target="http://drive.google.com/file/d/1hO4Cjnd_GweOmMndv1O7UApuIv7zT1OK/view" TargetMode="External"/><Relationship Id="rId6" Type="http://schemas.openxmlformats.org/officeDocument/2006/relationships/image" Target="../media/image7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8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7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8.png"/><Relationship Id="rId4" Type="http://schemas.openxmlformats.org/officeDocument/2006/relationships/hyperlink" Target="http://drive.google.com/file/d/1Kk7lDlrESnwiEPWcyeK6_qtLQpwQTzro/view" TargetMode="External"/><Relationship Id="rId5" Type="http://schemas.openxmlformats.org/officeDocument/2006/relationships/image" Target="../media/image7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7.jpg"/><Relationship Id="rId4" Type="http://schemas.openxmlformats.org/officeDocument/2006/relationships/image" Target="../media/image6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2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&amp; GitHub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1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Initialize a Git Repository</a:t>
            </a:r>
            <a:endParaRPr/>
          </a:p>
        </p:txBody>
      </p:sp>
      <p:sp>
        <p:nvSpPr>
          <p:cNvPr id="718" name="Google Shape;718;p61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Create a new project</a:t>
            </a:r>
            <a:r>
              <a:rPr lang="en-GB" sz="1800"/>
              <a:t> called </a:t>
            </a:r>
            <a:r>
              <a:rPr b="1" lang="en-GB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GitPractice</a:t>
            </a:r>
            <a:r>
              <a:rPr lang="en-GB" sz="1800"/>
              <a:t> and initialize Git tracking. This step sets up version control for your project by creating a new Git repository.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/>
              <a:t>In Xcode, go to </a:t>
            </a:r>
            <a:r>
              <a:rPr b="1" lang="en-GB" sz="1800"/>
              <a:t>Integrate</a:t>
            </a:r>
            <a:r>
              <a:rPr lang="en-GB" sz="1800"/>
              <a:t> &gt; </a:t>
            </a:r>
            <a:r>
              <a:rPr b="1" lang="en-GB" sz="1800"/>
              <a:t>New Git Repository</a:t>
            </a:r>
            <a:r>
              <a:rPr lang="en-GB" sz="1800"/>
              <a:t> &gt; </a:t>
            </a:r>
            <a:r>
              <a:rPr b="1" lang="en-GB" sz="1800"/>
              <a:t>Create</a:t>
            </a:r>
            <a:r>
              <a:rPr lang="en-GB" sz="1800"/>
              <a:t> so that your project is now tracked from the very start, with all subsequent changes recorded.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rPr lang="en-GB" sz="1800"/>
              <a:t>Note: If you get a message saying “All projects are already under source control” at this step, you have already initialized a Git repository when you created the project!</a:t>
            </a:r>
            <a:endParaRPr sz="1800"/>
          </a:p>
        </p:txBody>
      </p:sp>
      <p:sp>
        <p:nvSpPr>
          <p:cNvPr id="719" name="Google Shape;719;p61"/>
          <p:cNvSpPr/>
          <p:nvPr/>
        </p:nvSpPr>
        <p:spPr>
          <a:xfrm>
            <a:off x="0" y="4341500"/>
            <a:ext cx="58815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6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1"/>
          <p:cNvSpPr txBox="1"/>
          <p:nvPr/>
        </p:nvSpPr>
        <p:spPr>
          <a:xfrm>
            <a:off x="111600" y="4556175"/>
            <a:ext cx="76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20">
                <a:latin typeface="Proxima Nova"/>
                <a:ea typeface="Proxima Nova"/>
                <a:cs typeface="Proxima Nova"/>
                <a:sym typeface="Proxima Nova"/>
              </a:rPr>
              <a:t>You’ll only do this ONE time for every new project.</a:t>
            </a:r>
            <a:endParaRPr b="1" sz="162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Try-It | Git Setup</a:t>
            </a:r>
            <a:endParaRPr/>
          </a:p>
        </p:txBody>
      </p:sp>
      <p:sp>
        <p:nvSpPr>
          <p:cNvPr id="727" name="Google Shape;727;p62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/>
              <a:t>Customize your author name and email. From the </a:t>
            </a:r>
            <a:r>
              <a:rPr b="1" lang="en-GB"/>
              <a:t>Xcode</a:t>
            </a:r>
            <a:r>
              <a:rPr lang="en-GB"/>
              <a:t> menu, select </a:t>
            </a:r>
            <a:r>
              <a:rPr b="1" lang="en-GB"/>
              <a:t>Settings</a:t>
            </a:r>
            <a:r>
              <a:rPr lang="en-GB"/>
              <a:t> and then </a:t>
            </a:r>
            <a:r>
              <a:rPr b="1" lang="en-GB"/>
              <a:t>Source Control</a:t>
            </a:r>
            <a:r>
              <a:rPr lang="en-GB"/>
              <a:t> and click the </a:t>
            </a:r>
            <a:r>
              <a:rPr b="1" lang="en-GB"/>
              <a:t>Git</a:t>
            </a:r>
            <a:r>
              <a:rPr lang="en-GB"/>
              <a:t> tab.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GB"/>
              <a:t>Add ignored files: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xcuserdata/</a:t>
            </a:r>
            <a:r>
              <a:rPr lang="en-GB"/>
              <a:t> and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*.DS_Store</a:t>
            </a:r>
            <a:r>
              <a:rPr lang="en-GB"/>
              <a:t>.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-GB"/>
              <a:t>Create a new project called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GitPractice</a:t>
            </a:r>
            <a:r>
              <a:rPr lang="en-GB"/>
              <a:t>.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-GB"/>
              <a:t>Initialize Git tracking by selecting </a:t>
            </a:r>
            <a:r>
              <a:rPr b="1" lang="en-GB"/>
              <a:t>Integrate</a:t>
            </a:r>
            <a:r>
              <a:rPr lang="en-GB"/>
              <a:t>, then </a:t>
            </a:r>
            <a:r>
              <a:rPr b="1" lang="en-GB"/>
              <a:t>New Git Repository</a:t>
            </a:r>
            <a:r>
              <a:rPr lang="en-GB"/>
              <a:t> and </a:t>
            </a:r>
            <a:r>
              <a:rPr b="1" lang="en-GB"/>
              <a:t>Create</a:t>
            </a:r>
            <a:r>
              <a:rPr lang="en-GB"/>
              <a:t>.</a:t>
            </a:r>
            <a:endParaRPr/>
          </a:p>
        </p:txBody>
      </p:sp>
      <p:grpSp>
        <p:nvGrpSpPr>
          <p:cNvPr id="728" name="Google Shape;728;p62"/>
          <p:cNvGrpSpPr/>
          <p:nvPr/>
        </p:nvGrpSpPr>
        <p:grpSpPr>
          <a:xfrm>
            <a:off x="7774227" y="-133000"/>
            <a:ext cx="1541447" cy="1541596"/>
            <a:chOff x="7814877" y="-174175"/>
            <a:chExt cx="1541447" cy="1541596"/>
          </a:xfrm>
        </p:grpSpPr>
        <p:sp>
          <p:nvSpPr>
            <p:cNvPr id="729" name="Google Shape;729;p62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0" name="Google Shape;730;p62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1" name="Google Shape;731;p62" title="2 Min - Neon Green Timer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225" y="3757825"/>
            <a:ext cx="2121077" cy="119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63"/>
          <p:cNvGrpSpPr/>
          <p:nvPr/>
        </p:nvGrpSpPr>
        <p:grpSpPr>
          <a:xfrm>
            <a:off x="279332" y="709739"/>
            <a:ext cx="3382863" cy="3382863"/>
            <a:chOff x="626866" y="1143299"/>
            <a:chExt cx="3303900" cy="3303900"/>
          </a:xfrm>
        </p:grpSpPr>
        <p:sp>
          <p:nvSpPr>
            <p:cNvPr id="737" name="Google Shape;737;p63"/>
            <p:cNvSpPr/>
            <p:nvPr/>
          </p:nvSpPr>
          <p:spPr>
            <a:xfrm rot="5579678">
              <a:off x="1083693" y="1600667"/>
              <a:ext cx="2388862" cy="2388862"/>
            </a:xfrm>
            <a:prstGeom prst="blockArc">
              <a:avLst>
                <a:gd fmla="val 14225255" name="adj1"/>
                <a:gd fmla="val 0" name="adj2"/>
                <a:gd fmla="val 25000" name="adj3"/>
              </a:avLst>
            </a:prstGeom>
            <a:solidFill>
              <a:srgbClr val="FF66FB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8" name="Google Shape;738;p63"/>
            <p:cNvSpPr/>
            <p:nvPr/>
          </p:nvSpPr>
          <p:spPr>
            <a:xfrm rot="-8820034">
              <a:off x="1084613" y="1601046"/>
              <a:ext cx="2388407" cy="2388407"/>
            </a:xfrm>
            <a:prstGeom prst="blockArc">
              <a:avLst>
                <a:gd fmla="val 14225255" name="adj1"/>
                <a:gd fmla="val 0" name="adj2"/>
                <a:gd fmla="val 25000" name="adj3"/>
              </a:avLst>
            </a:prstGeom>
            <a:solidFill>
              <a:srgbClr val="FF33F9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39" name="Google Shape;739;p63"/>
            <p:cNvSpPr/>
            <p:nvPr/>
          </p:nvSpPr>
          <p:spPr>
            <a:xfrm rot="-1740340">
              <a:off x="1083924" y="1601150"/>
              <a:ext cx="2388140" cy="2388140"/>
            </a:xfrm>
            <a:prstGeom prst="blockArc">
              <a:avLst>
                <a:gd fmla="val 14225255" name="adj1"/>
                <a:gd fmla="val 0" name="adj2"/>
                <a:gd fmla="val 25000" name="adj3"/>
              </a:avLst>
            </a:prstGeom>
            <a:solidFill>
              <a:srgbClr val="FF99FC"/>
            </a:solidFill>
            <a:ln cap="flat" cmpd="sng" w="381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0" name="Google Shape;740;p63"/>
            <p:cNvSpPr/>
            <p:nvPr/>
          </p:nvSpPr>
          <p:spPr>
            <a:xfrm rot="3598864">
              <a:off x="2769405" y="2094178"/>
              <a:ext cx="583466" cy="583466"/>
            </a:xfrm>
            <a:prstGeom prst="ellipse">
              <a:avLst/>
            </a:prstGeom>
            <a:solidFill>
              <a:srgbClr val="FF66FB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1" name="Google Shape;741;p63"/>
            <p:cNvSpPr/>
            <p:nvPr/>
          </p:nvSpPr>
          <p:spPr>
            <a:xfrm rot="3598864">
              <a:off x="1983514" y="3394836"/>
              <a:ext cx="583466" cy="583466"/>
            </a:xfrm>
            <a:prstGeom prst="ellipse">
              <a:avLst/>
            </a:prstGeom>
            <a:solidFill>
              <a:srgbClr val="FF33F9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2" name="Google Shape;742;p63"/>
            <p:cNvSpPr/>
            <p:nvPr/>
          </p:nvSpPr>
          <p:spPr>
            <a:xfrm rot="3598864">
              <a:off x="1200876" y="2076434"/>
              <a:ext cx="583466" cy="583466"/>
            </a:xfrm>
            <a:prstGeom prst="ellipse">
              <a:avLst/>
            </a:prstGeom>
            <a:solidFill>
              <a:srgbClr val="FF99FC"/>
            </a:solidFill>
            <a:ln cap="flat" cmpd="sng" w="28575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3" name="Google Shape;743;p63"/>
            <p:cNvSpPr txBox="1"/>
            <p:nvPr/>
          </p:nvSpPr>
          <p:spPr>
            <a:xfrm>
              <a:off x="1253475" y="2134400"/>
              <a:ext cx="4725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4" name="Google Shape;744;p63"/>
            <p:cNvSpPr txBox="1"/>
            <p:nvPr/>
          </p:nvSpPr>
          <p:spPr>
            <a:xfrm>
              <a:off x="2824900" y="2152950"/>
              <a:ext cx="4725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45" name="Google Shape;745;p63"/>
            <p:cNvSpPr txBox="1"/>
            <p:nvPr/>
          </p:nvSpPr>
          <p:spPr>
            <a:xfrm>
              <a:off x="2039000" y="3453625"/>
              <a:ext cx="472500" cy="46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rm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 sz="1800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746" name="Google Shape;746;p63"/>
          <p:cNvSpPr/>
          <p:nvPr/>
        </p:nvSpPr>
        <p:spPr>
          <a:xfrm>
            <a:off x="3565452" y="1212938"/>
            <a:ext cx="1510500" cy="676200"/>
          </a:xfrm>
          <a:prstGeom prst="roundRect">
            <a:avLst>
              <a:gd fmla="val 16667" name="adj"/>
            </a:avLst>
          </a:prstGeom>
          <a:solidFill>
            <a:srgbClr val="FF99FC"/>
          </a:solidFill>
          <a:ln cap="flat" cmpd="sng" w="38100">
            <a:solidFill>
              <a:srgbClr val="FF99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Edit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63"/>
          <p:cNvSpPr/>
          <p:nvPr/>
        </p:nvSpPr>
        <p:spPr>
          <a:xfrm>
            <a:off x="5222417" y="1212938"/>
            <a:ext cx="1510500" cy="676200"/>
          </a:xfrm>
          <a:prstGeom prst="roundRect">
            <a:avLst>
              <a:gd fmla="val 16667" name="adj"/>
            </a:avLst>
          </a:prstGeom>
          <a:solidFill>
            <a:srgbClr val="FF66FB"/>
          </a:solidFill>
          <a:ln cap="flat" cmpd="sng" w="38100">
            <a:solidFill>
              <a:srgbClr val="FF66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Stage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8" name="Google Shape;748;p63"/>
          <p:cNvSpPr/>
          <p:nvPr/>
        </p:nvSpPr>
        <p:spPr>
          <a:xfrm>
            <a:off x="6879381" y="1212938"/>
            <a:ext cx="1510500" cy="676200"/>
          </a:xfrm>
          <a:prstGeom prst="roundRect">
            <a:avLst>
              <a:gd fmla="val 16667" name="adj"/>
            </a:avLst>
          </a:prstGeom>
          <a:solidFill>
            <a:srgbClr val="FF33F9"/>
          </a:solidFill>
          <a:ln cap="flat" cmpd="sng" w="38100">
            <a:solidFill>
              <a:srgbClr val="FF3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6"/>
                </a:solidFill>
                <a:latin typeface="Proxima Nova"/>
                <a:ea typeface="Proxima Nova"/>
                <a:cs typeface="Proxima Nova"/>
                <a:sym typeface="Proxima Nova"/>
              </a:rPr>
              <a:t>Commit</a:t>
            </a:r>
            <a:endParaRPr b="1">
              <a:solidFill>
                <a:schemeClr val="accent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63"/>
          <p:cNvSpPr/>
          <p:nvPr/>
        </p:nvSpPr>
        <p:spPr>
          <a:xfrm>
            <a:off x="3565452" y="2028822"/>
            <a:ext cx="1510500" cy="15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F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Design your app and write your code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0" name="Google Shape;750;p63"/>
          <p:cNvSpPr/>
          <p:nvPr/>
        </p:nvSpPr>
        <p:spPr>
          <a:xfrm>
            <a:off x="5222431" y="2028822"/>
            <a:ext cx="1510500" cy="15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66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Select </a:t>
            </a:r>
            <a:r>
              <a:rPr b="1" lang="en-GB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Integrate</a:t>
            </a:r>
            <a:endParaRPr b="1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and then 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Stage All Changes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1" name="Google Shape;751;p63"/>
          <p:cNvSpPr/>
          <p:nvPr/>
        </p:nvSpPr>
        <p:spPr>
          <a:xfrm>
            <a:off x="6879410" y="2028822"/>
            <a:ext cx="1510500" cy="1560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33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Select 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Integrate</a:t>
            </a: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 and then </a:t>
            </a:r>
            <a:r>
              <a:rPr b="1" lang="en-GB">
                <a:latin typeface="Proxima Nova"/>
                <a:ea typeface="Proxima Nova"/>
                <a:cs typeface="Proxima Nova"/>
                <a:sym typeface="Proxima Nova"/>
              </a:rPr>
              <a:t>Commit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2" name="Google Shape;752;p63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3"/>
          <p:cNvSpPr txBox="1"/>
          <p:nvPr/>
        </p:nvSpPr>
        <p:spPr>
          <a:xfrm>
            <a:off x="111600" y="4556175"/>
            <a:ext cx="76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620">
                <a:latin typeface="Proxima Nova"/>
                <a:ea typeface="Proxima Nova"/>
                <a:cs typeface="Proxima Nova"/>
                <a:sym typeface="Proxima Nova"/>
              </a:rPr>
              <a:t>The overall Git workflow is a repetitive cycle of editing, staging, and committing!</a:t>
            </a:r>
            <a:endParaRPr b="1" sz="162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Describe the Git </a:t>
            </a:r>
            <a:r>
              <a:rPr lang="en-GB" sz="4800"/>
              <a:t>workflow</a:t>
            </a:r>
            <a:r>
              <a:rPr lang="en-GB" sz="4800"/>
              <a:t> in your own words! </a:t>
            </a:r>
            <a:br>
              <a:rPr lang="en-GB"/>
            </a:br>
            <a:br>
              <a:rPr lang="en-GB"/>
            </a:br>
            <a:r>
              <a:rPr lang="en-GB" sz="2400"/>
              <a:t>Be prepared to share with a friend.</a:t>
            </a:r>
            <a:endParaRPr sz="2400"/>
          </a:p>
        </p:txBody>
      </p:sp>
      <p:grpSp>
        <p:nvGrpSpPr>
          <p:cNvPr id="760" name="Google Shape;760;p64"/>
          <p:cNvGrpSpPr/>
          <p:nvPr/>
        </p:nvGrpSpPr>
        <p:grpSpPr>
          <a:xfrm>
            <a:off x="7949700" y="0"/>
            <a:ext cx="1194300" cy="1281600"/>
            <a:chOff x="7988450" y="-33250"/>
            <a:chExt cx="1194300" cy="1281600"/>
          </a:xfrm>
        </p:grpSpPr>
        <p:sp>
          <p:nvSpPr>
            <p:cNvPr id="761" name="Google Shape;761;p64"/>
            <p:cNvSpPr/>
            <p:nvPr/>
          </p:nvSpPr>
          <p:spPr>
            <a:xfrm rot="10800000">
              <a:off x="7988450" y="-33250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2" name="Google Shape;762;p64" title="Icons_Artboard 11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5875" y="66525"/>
              <a:ext cx="1060198" cy="10601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Try-It | Git Workflow</a:t>
            </a:r>
            <a:endParaRPr/>
          </a:p>
        </p:txBody>
      </p:sp>
      <p:sp>
        <p:nvSpPr>
          <p:cNvPr id="768" name="Google Shape;768;p65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217" lvl="0" marL="457200" rtl="0" algn="l">
              <a:spcBef>
                <a:spcPts val="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a text view to the </a:t>
            </a:r>
            <a:r>
              <a:rPr b="1" lang="en-GB" sz="1804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ContentView</a:t>
            </a:r>
            <a:r>
              <a:rPr lang="en-GB" sz="1804"/>
              <a:t> with the string “Change 1”.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your changes to the staging area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Stage All Changes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Commit your changes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Commit</a:t>
            </a:r>
            <a:r>
              <a:rPr lang="en-GB" sz="1804"/>
              <a:t>. Add a detailed commit message (e.g. Add change 1 to ContentView) and click </a:t>
            </a:r>
            <a:r>
              <a:rPr b="1" lang="en-GB" sz="1804"/>
              <a:t>Commit</a:t>
            </a:r>
            <a:r>
              <a:rPr lang="en-GB" sz="1804"/>
              <a:t>. 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another text view to the ContentView with the string “Change 2”.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your changes to the staging area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Stage All Changes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1000"/>
              </a:spcAft>
              <a:buSzPts val="1805"/>
              <a:buAutoNum type="arabicPeriod"/>
            </a:pPr>
            <a:r>
              <a:rPr lang="en-GB" sz="1804"/>
              <a:t>Commit your changes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Commit</a:t>
            </a:r>
            <a:r>
              <a:rPr lang="en-GB" sz="1804"/>
              <a:t>. Add a detailed commit message and click </a:t>
            </a:r>
            <a:r>
              <a:rPr b="1" lang="en-GB" sz="1804"/>
              <a:t>Commit</a:t>
            </a:r>
            <a:r>
              <a:rPr lang="en-GB" sz="1804"/>
              <a:t>.</a:t>
            </a:r>
            <a:endParaRPr sz="1804"/>
          </a:p>
        </p:txBody>
      </p:sp>
      <p:grpSp>
        <p:nvGrpSpPr>
          <p:cNvPr id="769" name="Google Shape;769;p65"/>
          <p:cNvGrpSpPr/>
          <p:nvPr/>
        </p:nvGrpSpPr>
        <p:grpSpPr>
          <a:xfrm>
            <a:off x="7774227" y="-133000"/>
            <a:ext cx="1541447" cy="1541596"/>
            <a:chOff x="7814877" y="-174175"/>
            <a:chExt cx="1541447" cy="1541596"/>
          </a:xfrm>
        </p:grpSpPr>
        <p:sp>
          <p:nvSpPr>
            <p:cNvPr id="770" name="Google Shape;770;p65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1" name="Google Shape;771;p65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2" name="Google Shape;772;p65" title="5 Min - Neon Green Timer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775" y="144938"/>
            <a:ext cx="1932427" cy="10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1117"/>
          <a:stretch/>
        </p:blipFill>
        <p:spPr>
          <a:xfrm>
            <a:off x="1206300" y="773850"/>
            <a:ext cx="6731400" cy="3595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1117"/>
          <a:stretch/>
        </p:blipFill>
        <p:spPr>
          <a:xfrm>
            <a:off x="1206300" y="773850"/>
            <a:ext cx="6731400" cy="3595800"/>
          </a:xfrm>
          <a:prstGeom prst="rect">
            <a:avLst/>
          </a:prstGeom>
        </p:spPr>
      </p:pic>
      <p:grpSp>
        <p:nvGrpSpPr>
          <p:cNvPr id="783" name="Google Shape;783;p67"/>
          <p:cNvGrpSpPr/>
          <p:nvPr/>
        </p:nvGrpSpPr>
        <p:grpSpPr>
          <a:xfrm>
            <a:off x="7949700" y="0"/>
            <a:ext cx="1194300" cy="1281600"/>
            <a:chOff x="7988450" y="-33250"/>
            <a:chExt cx="1194300" cy="1281600"/>
          </a:xfrm>
        </p:grpSpPr>
        <p:sp>
          <p:nvSpPr>
            <p:cNvPr id="784" name="Google Shape;784;p67"/>
            <p:cNvSpPr/>
            <p:nvPr/>
          </p:nvSpPr>
          <p:spPr>
            <a:xfrm rot="10800000">
              <a:off x="7988450" y="-33250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5" name="Google Shape;785;p67" title="Icons_Artboard 11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85875" y="66525"/>
              <a:ext cx="1060198" cy="10601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67"/>
          <p:cNvSpPr/>
          <p:nvPr/>
        </p:nvSpPr>
        <p:spPr>
          <a:xfrm>
            <a:off x="768125" y="3471475"/>
            <a:ext cx="7557000" cy="1006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Proxima Nova"/>
                <a:ea typeface="Proxima Nova"/>
                <a:cs typeface="Proxima Nova"/>
                <a:sym typeface="Proxima Nova"/>
              </a:rPr>
              <a:t>What issues could arise from having poorly detailed commit messages?</a:t>
            </a:r>
            <a:endParaRPr b="1"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87" name="Google Shape;787;p67" title="lightblue---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00" y="1681550"/>
            <a:ext cx="1942626" cy="194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 Commit Messages</a:t>
            </a:r>
            <a:endParaRPr/>
          </a:p>
        </p:txBody>
      </p:sp>
      <p:sp>
        <p:nvSpPr>
          <p:cNvPr id="793" name="Google Shape;793;p68"/>
          <p:cNvSpPr txBox="1"/>
          <p:nvPr>
            <p:ph idx="1" type="body"/>
          </p:nvPr>
        </p:nvSpPr>
        <p:spPr>
          <a:xfrm>
            <a:off x="376675" y="1534250"/>
            <a:ext cx="4896900" cy="31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Clear messages help track project evolution and simplify reverting to previous states.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Clear &amp; concise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Action-oriented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Keep it short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/>
              <a:t>Remember, you’re writing these messages for your future self! Ensure you can quickly identify the commit if needed.</a:t>
            </a:r>
            <a:endParaRPr/>
          </a:p>
        </p:txBody>
      </p:sp>
      <p:pic>
        <p:nvPicPr>
          <p:cNvPr id="794" name="Google Shape;794;p68" title="neonyel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6653">
            <a:off x="5672623" y="1052300"/>
            <a:ext cx="3562150" cy="35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9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Brainstorm 3 examples of </a:t>
            </a:r>
            <a:br>
              <a:rPr lang="en-GB" sz="3600"/>
            </a:br>
            <a:r>
              <a:rPr lang="en-GB" sz="3600"/>
              <a:t>commit messages you might write while working on a project.</a:t>
            </a:r>
            <a:endParaRPr sz="3600"/>
          </a:p>
        </p:txBody>
      </p:sp>
      <p:grpSp>
        <p:nvGrpSpPr>
          <p:cNvPr id="800" name="Google Shape;800;p69"/>
          <p:cNvGrpSpPr/>
          <p:nvPr/>
        </p:nvGrpSpPr>
        <p:grpSpPr>
          <a:xfrm>
            <a:off x="7949700" y="0"/>
            <a:ext cx="1194300" cy="1281600"/>
            <a:chOff x="7988450" y="-33250"/>
            <a:chExt cx="1194300" cy="1281600"/>
          </a:xfrm>
        </p:grpSpPr>
        <p:sp>
          <p:nvSpPr>
            <p:cNvPr id="801" name="Google Shape;801;p69"/>
            <p:cNvSpPr/>
            <p:nvPr/>
          </p:nvSpPr>
          <p:spPr>
            <a:xfrm rot="10800000">
              <a:off x="7988450" y="-33250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2" name="Google Shape;802;p69" title="Icons_Artboard 11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5875" y="66525"/>
              <a:ext cx="1060198" cy="10601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Reverting Back</a:t>
            </a:r>
            <a:endParaRPr/>
          </a:p>
        </p:txBody>
      </p:sp>
      <p:sp>
        <p:nvSpPr>
          <p:cNvPr id="808" name="Google Shape;808;p70"/>
          <p:cNvSpPr txBox="1"/>
          <p:nvPr>
            <p:ph idx="1" type="body"/>
          </p:nvPr>
        </p:nvSpPr>
        <p:spPr>
          <a:xfrm>
            <a:off x="376675" y="1534250"/>
            <a:ext cx="3837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In the </a:t>
            </a:r>
            <a:r>
              <a:rPr b="1" lang="en-GB" sz="1700"/>
              <a:t>Navigation</a:t>
            </a:r>
            <a:r>
              <a:rPr lang="en-GB" sz="1700"/>
              <a:t> pane, select </a:t>
            </a:r>
            <a:r>
              <a:rPr b="1" lang="en-GB" sz="1700"/>
              <a:t>Source Control Navigator </a:t>
            </a:r>
            <a:r>
              <a:rPr lang="en-GB" sz="1700"/>
              <a:t>&gt;</a:t>
            </a:r>
            <a:r>
              <a:rPr b="1" lang="en-GB" sz="1700"/>
              <a:t> </a:t>
            </a:r>
            <a:r>
              <a:rPr b="1" lang="en-GB" sz="1700"/>
              <a:t>Repositories</a:t>
            </a:r>
            <a:r>
              <a:rPr lang="en-GB" sz="1700"/>
              <a:t> &gt; </a:t>
            </a:r>
            <a:r>
              <a:rPr b="1" lang="en-GB" sz="1700"/>
              <a:t>Branches </a:t>
            </a:r>
            <a:r>
              <a:rPr lang="en-GB" sz="1700"/>
              <a:t>and</a:t>
            </a:r>
            <a:r>
              <a:rPr b="1" lang="en-GB" sz="1700"/>
              <a:t> select </a:t>
            </a:r>
            <a:r>
              <a:rPr b="1" lang="en-GB" sz="17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GB" sz="1700"/>
              <a:t>. 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Control-click on a commit and select </a:t>
            </a:r>
            <a:r>
              <a:rPr b="1" lang="en-GB" sz="1700"/>
              <a:t>Switch to “[commit-hash]”</a:t>
            </a:r>
            <a:r>
              <a:rPr lang="en-GB" sz="1700"/>
              <a:t> to restore that version of </a:t>
            </a:r>
            <a:br>
              <a:rPr lang="en-GB" sz="1700"/>
            </a:br>
            <a:r>
              <a:rPr lang="en-GB" sz="1700"/>
              <a:t>your project!</a:t>
            </a:r>
            <a:endParaRPr sz="1700"/>
          </a:p>
          <a:p>
            <a:pPr indent="-336550" lvl="0" marL="457200" rtl="0" algn="l">
              <a:spcBef>
                <a:spcPts val="1000"/>
              </a:spcBef>
              <a:spcAft>
                <a:spcPts val="1000"/>
              </a:spcAft>
              <a:buSzPts val="1700"/>
              <a:buAutoNum type="arabicPeriod"/>
            </a:pPr>
            <a:r>
              <a:rPr lang="en-GB" sz="1700"/>
              <a:t>Click </a:t>
            </a:r>
            <a:r>
              <a:rPr b="1" lang="en-GB" sz="1700"/>
              <a:t>Switch</a:t>
            </a:r>
            <a:r>
              <a:rPr lang="en-GB" sz="1700"/>
              <a:t>!</a:t>
            </a:r>
            <a:endParaRPr sz="1700"/>
          </a:p>
        </p:txBody>
      </p:sp>
      <p:pic>
        <p:nvPicPr>
          <p:cNvPr id="809" name="Google Shape;809;p70" title="xcode-rever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375" y="1846900"/>
            <a:ext cx="4584902" cy="2756838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3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Explain the purpose of Git &amp; GitHub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Initialize a git repository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Understand the Git workflow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Write clear and intentional commit messages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Push work to a remote repository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1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</a:t>
            </a:r>
            <a:endParaRPr/>
          </a:p>
        </p:txBody>
      </p:sp>
      <p:sp>
        <p:nvSpPr>
          <p:cNvPr id="815" name="Google Shape;815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72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</a:t>
            </a:r>
            <a:endParaRPr/>
          </a:p>
        </p:txBody>
      </p:sp>
      <p:sp>
        <p:nvSpPr>
          <p:cNvPr id="821" name="Google Shape;821;p72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GitHub is a web-based (</a:t>
            </a:r>
            <a:r>
              <a:rPr b="1" lang="en-GB" sz="1800"/>
              <a:t>remote</a:t>
            </a:r>
            <a:r>
              <a:rPr lang="en-GB" sz="1800"/>
              <a:t>) platform for hosting</a:t>
            </a:r>
            <a:r>
              <a:rPr lang="en-GB"/>
              <a:t> </a:t>
            </a:r>
            <a:r>
              <a:rPr lang="en-GB" sz="1800"/>
              <a:t>and sharing Git repositories.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Think of it as your cloud backup—if your computer fails, your work is safe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Simply pull your code to any new device, just like reloading a game save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Also a platform professional developers use to showcase their work</a:t>
            </a:r>
            <a:endParaRPr/>
          </a:p>
        </p:txBody>
      </p:sp>
      <p:pic>
        <p:nvPicPr>
          <p:cNvPr id="822" name="Google Shape;822;p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16" r="1616" t="0"/>
          <a:stretch/>
        </p:blipFill>
        <p:spPr>
          <a:xfrm>
            <a:off x="6024575" y="1770075"/>
            <a:ext cx="2822400" cy="1640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73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the difference between Git and GitHub?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7949700" y="0"/>
            <a:ext cx="1194300" cy="1281600"/>
            <a:chOff x="7988450" y="-33250"/>
            <a:chExt cx="1194300" cy="1281600"/>
          </a:xfrm>
        </p:grpSpPr>
        <p:sp>
          <p:nvSpPr>
            <p:cNvPr id="829" name="Google Shape;829;p73"/>
            <p:cNvSpPr/>
            <p:nvPr/>
          </p:nvSpPr>
          <p:spPr>
            <a:xfrm rot="10800000">
              <a:off x="7988450" y="-33250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0" name="Google Shape;830;p73" title="Icons_Artboard 11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5875" y="66525"/>
              <a:ext cx="1060198" cy="10601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7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GitHub Account &amp; Connect Xcode</a:t>
            </a:r>
            <a:endParaRPr/>
          </a:p>
        </p:txBody>
      </p:sp>
      <p:sp>
        <p:nvSpPr>
          <p:cNvPr id="836" name="Google Shape;836;p74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You’ll only need to complete these steps </a:t>
            </a:r>
            <a:r>
              <a:rPr b="1" lang="en-GB"/>
              <a:t>one time</a:t>
            </a:r>
            <a:r>
              <a:rPr lang="en-GB"/>
              <a:t> if you’re using the same computer throughout camp!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First, you’ll </a:t>
            </a:r>
            <a:r>
              <a:rPr lang="en-GB"/>
              <a:t>create a GitHub account – make sure you choose a </a:t>
            </a:r>
            <a:r>
              <a:rPr b="1" lang="en-GB"/>
              <a:t>professional</a:t>
            </a:r>
            <a:r>
              <a:rPr lang="en-GB"/>
              <a:t> username.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Try-It | Connect GitHub &amp; Xcode</a:t>
            </a:r>
            <a:endParaRPr/>
          </a:p>
        </p:txBody>
      </p:sp>
      <p:sp>
        <p:nvSpPr>
          <p:cNvPr id="842" name="Google Shape;842;p75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217" lvl="0" marL="457200" rtl="0" algn="l">
              <a:spcBef>
                <a:spcPts val="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Go to </a:t>
            </a:r>
            <a:r>
              <a:rPr lang="en-GB" sz="1804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en-GB" sz="1804"/>
              <a:t> and create a free account if you don’t already have one.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In Xcode, select </a:t>
            </a:r>
            <a:r>
              <a:rPr b="1" lang="en-GB" sz="1804"/>
              <a:t>Xcode</a:t>
            </a:r>
            <a:r>
              <a:rPr lang="en-GB" sz="1804"/>
              <a:t> and then </a:t>
            </a:r>
            <a:r>
              <a:rPr b="1" lang="en-GB" sz="1804"/>
              <a:t>Settings…</a:t>
            </a:r>
            <a:r>
              <a:rPr lang="en-GB" sz="1804"/>
              <a:t> from the dropdown menu. 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Select the </a:t>
            </a:r>
            <a:r>
              <a:rPr b="1" lang="en-GB" sz="1804"/>
              <a:t>Accounts</a:t>
            </a:r>
            <a:r>
              <a:rPr lang="en-GB" sz="1804"/>
              <a:t> tab and then the plus button (</a:t>
            </a:r>
            <a:r>
              <a:rPr b="1" lang="en-GB" sz="1804"/>
              <a:t>+</a:t>
            </a:r>
            <a:r>
              <a:rPr lang="en-GB" sz="1804"/>
              <a:t>).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Select </a:t>
            </a:r>
            <a:r>
              <a:rPr b="1" lang="en-GB" sz="1804"/>
              <a:t>GitHub</a:t>
            </a:r>
            <a:r>
              <a:rPr lang="en-GB" sz="1804"/>
              <a:t> and then </a:t>
            </a:r>
            <a:r>
              <a:rPr b="1" lang="en-GB" sz="1804"/>
              <a:t>Continue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Enter your GitHub username and click the </a:t>
            </a:r>
            <a:r>
              <a:rPr b="1" lang="en-GB" sz="1804"/>
              <a:t>Create a Token on GitHub</a:t>
            </a:r>
            <a:r>
              <a:rPr lang="en-GB" sz="1804"/>
              <a:t> button. This will take you to create a </a:t>
            </a:r>
            <a:r>
              <a:rPr i="1" lang="en-GB" sz="1804"/>
              <a:t>personal access token</a:t>
            </a:r>
            <a:r>
              <a:rPr lang="en-GB" sz="1804"/>
              <a:t> on GitHub. Set the note to “</a:t>
            </a:r>
            <a:r>
              <a:rPr lang="en-GB" sz="1804"/>
              <a:t>Xcode</a:t>
            </a:r>
            <a:r>
              <a:rPr lang="en-GB" sz="1804"/>
              <a:t>”</a:t>
            </a:r>
            <a:r>
              <a:rPr lang="en-GB" sz="1804"/>
              <a:t>, set the expiration to 90 days, and check all of the scope</a:t>
            </a:r>
            <a:r>
              <a:rPr lang="en-GB" sz="1804"/>
              <a:t>s. Copy this token. Back in Xcode, </a:t>
            </a:r>
            <a:r>
              <a:rPr lang="en-GB" sz="1804"/>
              <a:t>paste it into the second input field and click </a:t>
            </a:r>
            <a:r>
              <a:rPr b="1" lang="en-GB" sz="1804"/>
              <a:t>Sign In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1000"/>
              </a:spcAft>
              <a:buSzPts val="1805"/>
              <a:buAutoNum type="arabicPeriod"/>
            </a:pPr>
            <a:r>
              <a:rPr lang="en-GB" sz="1804"/>
              <a:t>Confirm that your GitHub username appears in </a:t>
            </a:r>
            <a:r>
              <a:rPr b="1" lang="en-GB" sz="1804"/>
              <a:t>Settings</a:t>
            </a:r>
            <a:r>
              <a:rPr lang="en-GB" sz="1804"/>
              <a:t>.</a:t>
            </a:r>
            <a:endParaRPr sz="1804"/>
          </a:p>
        </p:txBody>
      </p:sp>
      <p:grpSp>
        <p:nvGrpSpPr>
          <p:cNvPr id="843" name="Google Shape;843;p75"/>
          <p:cNvGrpSpPr/>
          <p:nvPr/>
        </p:nvGrpSpPr>
        <p:grpSpPr>
          <a:xfrm>
            <a:off x="7774227" y="-133000"/>
            <a:ext cx="1541447" cy="1541596"/>
            <a:chOff x="7814877" y="-174175"/>
            <a:chExt cx="1541447" cy="1541596"/>
          </a:xfrm>
        </p:grpSpPr>
        <p:sp>
          <p:nvSpPr>
            <p:cNvPr id="844" name="Google Shape;844;p75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45" name="Google Shape;845;p75" title="Icons_Artboard 16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6" name="Google Shape;846;p75" title="3min-PinkTimer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7550" y="144950"/>
            <a:ext cx="2063462" cy="11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personal access token?</a:t>
            </a:r>
            <a:endParaRPr/>
          </a:p>
        </p:txBody>
      </p:sp>
      <p:sp>
        <p:nvSpPr>
          <p:cNvPr id="852" name="Google Shape;852;p76"/>
          <p:cNvSpPr txBox="1"/>
          <p:nvPr>
            <p:ph idx="1" type="body"/>
          </p:nvPr>
        </p:nvSpPr>
        <p:spPr>
          <a:xfrm>
            <a:off x="376675" y="2067650"/>
            <a:ext cx="3665100" cy="24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lang="en-GB"/>
              <a:t>personal access token</a:t>
            </a:r>
            <a:r>
              <a:rPr lang="en-GB"/>
              <a:t> is </a:t>
            </a:r>
            <a:r>
              <a:rPr lang="en-GB"/>
              <a:t>a secure way to connect Xcode to GitHub without using your password.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It grants specific permissions, has an expiration date, and can be easily revoked for better security.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7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only need to do this </a:t>
            </a:r>
            <a:r>
              <a:rPr b="1" lang="en-GB"/>
              <a:t>one time for each project</a:t>
            </a:r>
            <a:r>
              <a:rPr lang="en-GB"/>
              <a:t> you want to save on GitHub!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You already have a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GitPractice</a:t>
            </a:r>
            <a:r>
              <a:rPr lang="en-GB"/>
              <a:t> project and you initialized a local Git repository. Now you need to create a remote repository on GitHub where you can store your project on the web!</a:t>
            </a:r>
            <a:endParaRPr/>
          </a:p>
        </p:txBody>
      </p:sp>
      <p:sp>
        <p:nvSpPr>
          <p:cNvPr id="858" name="Google Shape;858;p77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Remote Repo on GitHub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Try-It | Create a Remote GitHub Repo</a:t>
            </a:r>
            <a:endParaRPr/>
          </a:p>
        </p:txBody>
      </p:sp>
      <p:sp>
        <p:nvSpPr>
          <p:cNvPr id="864" name="Google Shape;864;p78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217" lvl="0" marL="457200" rtl="0" algn="l">
              <a:spcBef>
                <a:spcPts val="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In your </a:t>
            </a:r>
            <a:r>
              <a:rPr b="1" lang="en-GB" sz="1804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GitPractice</a:t>
            </a:r>
            <a:r>
              <a:rPr lang="en-GB" sz="1804"/>
              <a:t> project in Xcode, select </a:t>
            </a:r>
            <a:r>
              <a:rPr b="1" lang="en-GB" sz="1804"/>
              <a:t>Source Control Navigation</a:t>
            </a:r>
            <a:r>
              <a:rPr lang="en-GB" sz="1804"/>
              <a:t> in the </a:t>
            </a:r>
            <a:r>
              <a:rPr b="1" lang="en-GB" sz="1804"/>
              <a:t>Navigation Pane</a:t>
            </a:r>
            <a:r>
              <a:rPr lang="en-GB" sz="1804"/>
              <a:t> and then </a:t>
            </a:r>
            <a:r>
              <a:rPr b="1" lang="en-GB" sz="1804"/>
              <a:t>Repositories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Control-click </a:t>
            </a:r>
            <a:r>
              <a:rPr b="1" lang="en-GB" sz="1804"/>
              <a:t>Remotes</a:t>
            </a:r>
            <a:r>
              <a:rPr lang="en-GB" sz="1804"/>
              <a:t> and then the </a:t>
            </a:r>
            <a:r>
              <a:rPr b="1" lang="en-GB" sz="1804"/>
              <a:t>New ‘your-project-name’ Remote…</a:t>
            </a:r>
            <a:r>
              <a:rPr lang="en-GB" sz="1804"/>
              <a:t> option.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Don’t change anything and click </a:t>
            </a:r>
            <a:r>
              <a:rPr b="1" lang="en-GB" sz="1804"/>
              <a:t>Create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Go back to GitHub and select </a:t>
            </a:r>
            <a:r>
              <a:rPr b="1" lang="en-GB" sz="1804"/>
              <a:t>Repositories</a:t>
            </a:r>
            <a:r>
              <a:rPr lang="en-GB" sz="1804"/>
              <a:t>. You should see your </a:t>
            </a:r>
            <a:r>
              <a:rPr b="1" lang="en-GB" sz="1804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GitPractice</a:t>
            </a:r>
            <a:r>
              <a:rPr lang="en-GB" sz="1804"/>
              <a:t> project!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1000"/>
              </a:spcAft>
              <a:buSzPts val="1805"/>
              <a:buAutoNum type="arabicPeriod"/>
            </a:pPr>
            <a:r>
              <a:rPr lang="en-GB" sz="1804"/>
              <a:t>Click the title of your project to view the code. This URL is the one you can use to share your project with others!</a:t>
            </a:r>
            <a:endParaRPr sz="1804"/>
          </a:p>
        </p:txBody>
      </p:sp>
      <p:grpSp>
        <p:nvGrpSpPr>
          <p:cNvPr id="865" name="Google Shape;865;p78"/>
          <p:cNvGrpSpPr/>
          <p:nvPr/>
        </p:nvGrpSpPr>
        <p:grpSpPr>
          <a:xfrm>
            <a:off x="7774227" y="-133000"/>
            <a:ext cx="1541447" cy="1541596"/>
            <a:chOff x="7814877" y="-174175"/>
            <a:chExt cx="1541447" cy="1541596"/>
          </a:xfrm>
        </p:grpSpPr>
        <p:sp>
          <p:nvSpPr>
            <p:cNvPr id="866" name="Google Shape;866;p78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7" name="Google Shape;867;p78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8" name="Google Shape;868;p78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9175" y="133850"/>
            <a:ext cx="1791826" cy="100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79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will not automatically sync your local changes with GitHub—you’ll need to do this manually by pushing your work!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As you continue working on your project, stage your changes and commit your work as usual. After you have one or more commits, you can push those commits to GitHub!</a:t>
            </a:r>
            <a:endParaRPr/>
          </a:p>
        </p:txBody>
      </p:sp>
      <p:sp>
        <p:nvSpPr>
          <p:cNvPr id="874" name="Google Shape;874;p79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Pushing to Your GitHub Repo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0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Try-It | Push New Changes to GitHub</a:t>
            </a:r>
            <a:endParaRPr/>
          </a:p>
        </p:txBody>
      </p:sp>
      <p:sp>
        <p:nvSpPr>
          <p:cNvPr id="880" name="Google Shape;880;p80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3217" lvl="0" marL="457200" rtl="0" algn="l">
              <a:spcBef>
                <a:spcPts val="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a text view to the ContentView with the string “Change 3”.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Add your changes to the staging area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Stage All Changes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Commit your changes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Commit</a:t>
            </a:r>
            <a:r>
              <a:rPr lang="en-GB" sz="1804"/>
              <a:t>. Add a detailed commit message (e.g. Add change 3 to ContentView) and click </a:t>
            </a:r>
            <a:r>
              <a:rPr b="1" lang="en-GB" sz="1804"/>
              <a:t>Commit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0"/>
              </a:spcAft>
              <a:buSzPts val="1805"/>
              <a:buAutoNum type="arabicPeriod"/>
            </a:pPr>
            <a:r>
              <a:rPr lang="en-GB" sz="1804"/>
              <a:t>Push your work to GitHub with </a:t>
            </a:r>
            <a:r>
              <a:rPr b="1" lang="en-GB" sz="1804"/>
              <a:t>Integrate</a:t>
            </a:r>
            <a:r>
              <a:rPr lang="en-GB" sz="1804"/>
              <a:t> &gt; </a:t>
            </a:r>
            <a:r>
              <a:rPr b="1" lang="en-GB" sz="1804"/>
              <a:t>Push</a:t>
            </a:r>
            <a:r>
              <a:rPr lang="en-GB" sz="1804"/>
              <a:t>.</a:t>
            </a:r>
            <a:endParaRPr sz="1804"/>
          </a:p>
          <a:p>
            <a:pPr indent="-343217" lvl="0" marL="457200" rtl="0" algn="l">
              <a:spcBef>
                <a:spcPts val="1000"/>
              </a:spcBef>
              <a:spcAft>
                <a:spcPts val="1000"/>
              </a:spcAft>
              <a:buSzPts val="1805"/>
              <a:buAutoNum type="arabicPeriod"/>
            </a:pPr>
            <a:r>
              <a:rPr lang="en-GB" sz="1804"/>
              <a:t>Check out your work on GitHub!</a:t>
            </a:r>
            <a:endParaRPr sz="1804"/>
          </a:p>
        </p:txBody>
      </p:sp>
      <p:grpSp>
        <p:nvGrpSpPr>
          <p:cNvPr id="881" name="Google Shape;881;p80"/>
          <p:cNvGrpSpPr/>
          <p:nvPr/>
        </p:nvGrpSpPr>
        <p:grpSpPr>
          <a:xfrm>
            <a:off x="7774227" y="-133000"/>
            <a:ext cx="1541447" cy="1541596"/>
            <a:chOff x="7814877" y="-174175"/>
            <a:chExt cx="1541447" cy="1541596"/>
          </a:xfrm>
        </p:grpSpPr>
        <p:sp>
          <p:nvSpPr>
            <p:cNvPr id="882" name="Google Shape;882;p80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83" name="Google Shape;883;p80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4" name="Google Shape;884;p80" title="5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3064" y="3369850"/>
            <a:ext cx="2592158" cy="145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/>
          <p:nvPr>
            <p:ph idx="1" type="body"/>
          </p:nvPr>
        </p:nvSpPr>
        <p:spPr>
          <a:xfrm>
            <a:off x="4889700" y="137295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480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Version control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Git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Repository (repo)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Staging area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Commit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Push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30"/>
              <a:buChar char="●"/>
            </a:pPr>
            <a:r>
              <a:rPr lang="en-GB" sz="1829"/>
              <a:t>GitHub</a:t>
            </a:r>
            <a:endParaRPr sz="1829"/>
          </a:p>
          <a:p>
            <a:pPr indent="-34480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30"/>
              <a:buChar char="●"/>
            </a:pPr>
            <a:r>
              <a:rPr lang="en-GB" sz="1829"/>
              <a:t>Local vs. Remote</a:t>
            </a:r>
            <a:endParaRPr sz="1829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1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Up</a:t>
            </a:r>
            <a:endParaRPr/>
          </a:p>
        </p:txBody>
      </p:sp>
      <p:sp>
        <p:nvSpPr>
          <p:cNvPr id="890" name="Google Shape;890;p81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each project you create during camp, practice using these steps to save your work along the way and then push your work to the remote repository on GitHub!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By saving your work to GitHub, you’ll be able to access all of your projects after camp.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5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If you could have any superpower, what would it be and why? 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5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713" l="0" r="0" t="7713"/>
          <a:stretch/>
        </p:blipFill>
        <p:spPr>
          <a:xfrm>
            <a:off x="1206300" y="702588"/>
            <a:ext cx="6731400" cy="3738300"/>
          </a:xfrm>
          <a:prstGeom prst="rect">
            <a:avLst/>
          </a:prstGeom>
        </p:spPr>
      </p:pic>
      <p:pic>
        <p:nvPicPr>
          <p:cNvPr id="686" name="Google Shape;6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1500188"/>
            <a:ext cx="3810000" cy="2143125"/>
          </a:xfrm>
          <a:prstGeom prst="rect">
            <a:avLst/>
          </a:prstGeom>
          <a:noFill/>
          <a:ln cap="flat" cmpd="sng" w="38100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>
            <p:ph type="ctrTitle"/>
          </p:nvPr>
        </p:nvSpPr>
        <p:spPr>
          <a:xfrm>
            <a:off x="5209550" y="2620275"/>
            <a:ext cx="171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</a:t>
            </a:r>
            <a:endParaRPr/>
          </a:p>
        </p:txBody>
      </p:sp>
      <p:sp>
        <p:nvSpPr>
          <p:cNvPr id="692" name="Google Shape;692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Git?</a:t>
            </a:r>
            <a:endParaRPr/>
          </a:p>
        </p:txBody>
      </p:sp>
      <p:sp>
        <p:nvSpPr>
          <p:cNvPr id="698" name="Google Shape;698;p58"/>
          <p:cNvSpPr txBox="1"/>
          <p:nvPr>
            <p:ph idx="1" type="body"/>
          </p:nvPr>
        </p:nvSpPr>
        <p:spPr>
          <a:xfrm>
            <a:off x="207600" y="1305650"/>
            <a:ext cx="8292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Git is a free, open-source version control system that professional software developers use to manage their code.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/>
              <a:t>Think of version control like a save system in your favorite video game: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Just like you can save your progress in a game at certain checkpoints or save points, </a:t>
            </a:r>
            <a:r>
              <a:rPr b="1" lang="en-GB" sz="1800"/>
              <a:t>Git saves versions of your project</a:t>
            </a:r>
            <a:r>
              <a:rPr lang="en-GB" sz="1800"/>
              <a:t>, letting you revert if needed.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 sz="1800"/>
              <a:t>With Git, you can try new ideas without fear, </a:t>
            </a:r>
            <a:br>
              <a:rPr lang="en-GB" sz="1800"/>
            </a:br>
            <a:r>
              <a:rPr lang="en-GB" sz="1800"/>
              <a:t>just like taking a risk in a game without </a:t>
            </a:r>
            <a:br>
              <a:rPr lang="en-GB" sz="1800"/>
            </a:br>
            <a:r>
              <a:rPr lang="en-GB" sz="1800"/>
              <a:t>losing progress.</a:t>
            </a:r>
            <a:endParaRPr sz="1800"/>
          </a:p>
        </p:txBody>
      </p:sp>
      <p:pic>
        <p:nvPicPr>
          <p:cNvPr id="699" name="Google Shape;6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000" y="3494675"/>
            <a:ext cx="3091199" cy="12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9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Vocabulary </a:t>
            </a:r>
            <a:r>
              <a:rPr lang="en-GB"/>
              <a:t>Terms</a:t>
            </a:r>
            <a:endParaRPr/>
          </a:p>
        </p:txBody>
      </p:sp>
      <p:sp>
        <p:nvSpPr>
          <p:cNvPr id="705" name="Google Shape;705;p59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Repository</a:t>
            </a:r>
            <a:r>
              <a:rPr lang="en-GB" sz="1800"/>
              <a:t> — a storage space for your project’s current state and entire history of changes over time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Staging</a:t>
            </a:r>
            <a:r>
              <a:rPr lang="en-GB" sz="1800"/>
              <a:t> </a:t>
            </a:r>
            <a:r>
              <a:rPr b="1" lang="en-GB" sz="1800"/>
              <a:t>area</a:t>
            </a:r>
            <a:r>
              <a:rPr lang="en-GB" sz="1800"/>
              <a:t> — a waiting room for changes before you save them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 sz="1800"/>
              <a:t>Commit</a:t>
            </a:r>
            <a:r>
              <a:rPr lang="en-GB" sz="1800"/>
              <a:t> — a snapshot of your project with a message explaining the updates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n-GB" sz="1800"/>
              <a:t>Pushing</a:t>
            </a:r>
            <a:r>
              <a:rPr lang="en-GB" sz="1800"/>
              <a:t> — sends local commits to a </a:t>
            </a:r>
            <a:r>
              <a:rPr b="1" lang="en-GB" sz="1800"/>
              <a:t>remote</a:t>
            </a:r>
            <a:r>
              <a:rPr lang="en-GB" sz="1800"/>
              <a:t> repository (GitHub) for backup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60"/>
          <p:cNvSpPr txBox="1"/>
          <p:nvPr>
            <p:ph idx="1" type="body"/>
          </p:nvPr>
        </p:nvSpPr>
        <p:spPr>
          <a:xfrm>
            <a:off x="376675" y="1534250"/>
            <a:ext cx="3765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Choose </a:t>
            </a:r>
            <a:r>
              <a:rPr b="1" lang="en-GB"/>
              <a:t>Xcode</a:t>
            </a:r>
            <a:r>
              <a:rPr lang="en-GB"/>
              <a:t> &gt; </a:t>
            </a:r>
            <a:r>
              <a:rPr b="1" lang="en-GB"/>
              <a:t>Settings</a:t>
            </a:r>
            <a:r>
              <a:rPr lang="en-GB"/>
              <a:t> &gt; </a:t>
            </a:r>
            <a:r>
              <a:rPr b="1" lang="en-GB"/>
              <a:t>Source Control</a:t>
            </a:r>
            <a:r>
              <a:rPr lang="en-GB"/>
              <a:t> and click the </a:t>
            </a:r>
            <a:r>
              <a:rPr b="1" lang="en-GB"/>
              <a:t>Git</a:t>
            </a:r>
            <a:r>
              <a:rPr lang="en-GB"/>
              <a:t> tab. Enter your name for the author name and a valid email address. Add two files to the Ignored Files list: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xcuserdata/</a:t>
            </a:r>
            <a:r>
              <a:rPr lang="en-GB"/>
              <a:t> and </a:t>
            </a:r>
            <a:r>
              <a:rPr b="1" lang="en-GB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*.DS_Store</a:t>
            </a:r>
            <a:r>
              <a:rPr lang="en-GB"/>
              <a:t>.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/>
              <a:t>Hint:</a:t>
            </a:r>
            <a:r>
              <a:rPr lang="en-GB"/>
              <a:t> If the Git tab doesn’t appear, select the Enable Source Control option in the General tab.</a:t>
            </a:r>
            <a:endParaRPr/>
          </a:p>
        </p:txBody>
      </p:sp>
      <p:sp>
        <p:nvSpPr>
          <p:cNvPr id="711" name="Google Shape;711;p60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Customize Git Settings</a:t>
            </a:r>
            <a:endParaRPr/>
          </a:p>
        </p:txBody>
      </p:sp>
      <p:pic>
        <p:nvPicPr>
          <p:cNvPr id="712" name="Google Shape;712;p6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60" l="0" r="0" t="4669"/>
          <a:stretch/>
        </p:blipFill>
        <p:spPr>
          <a:xfrm>
            <a:off x="4376625" y="2090775"/>
            <a:ext cx="4540199" cy="2517898"/>
          </a:xfrm>
          <a:prstGeom prst="rect">
            <a:avLst/>
          </a:prstGeom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